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6" r:id="rId2"/>
    <p:sldId id="256" r:id="rId3"/>
    <p:sldId id="257" r:id="rId4"/>
    <p:sldId id="258" r:id="rId5"/>
    <p:sldId id="259" r:id="rId6"/>
    <p:sldId id="283" r:id="rId7"/>
    <p:sldId id="289" r:id="rId8"/>
    <p:sldId id="261" r:id="rId9"/>
    <p:sldId id="285" r:id="rId10"/>
    <p:sldId id="266" r:id="rId11"/>
    <p:sldId id="277" r:id="rId12"/>
    <p:sldId id="286" r:id="rId13"/>
    <p:sldId id="288" r:id="rId14"/>
    <p:sldId id="262" r:id="rId15"/>
    <p:sldId id="282" r:id="rId16"/>
    <p:sldId id="292" r:id="rId17"/>
    <p:sldId id="293" r:id="rId18"/>
    <p:sldId id="294" r:id="rId19"/>
    <p:sldId id="279" r:id="rId20"/>
    <p:sldId id="302" r:id="rId21"/>
    <p:sldId id="303" r:id="rId22"/>
    <p:sldId id="298" r:id="rId23"/>
    <p:sldId id="295" r:id="rId24"/>
    <p:sldId id="296" r:id="rId25"/>
    <p:sldId id="301" r:id="rId26"/>
    <p:sldId id="270" r:id="rId27"/>
    <p:sldId id="281" r:id="rId28"/>
    <p:sldId id="273" r:id="rId29"/>
    <p:sldId id="300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70"/>
  </p:normalViewPr>
  <p:slideViewPr>
    <p:cSldViewPr snapToGrid="0" snapToObjects="1">
      <p:cViewPr>
        <p:scale>
          <a:sx n="70" d="100"/>
          <a:sy n="70" d="100"/>
        </p:scale>
        <p:origin x="654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8T13:14:30.79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8T13:14:32.04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8T13:14:33.81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789 0,'-99'90,"52"-50,-78 86,77-71,28-34,1 1,1 1,1 0,-16 29,15-22,-1 0,-2-2,-42 46,-16 21,62-72,0-1,-1-1,-2-1,-21 19,40-38,-1 0,1 0,0 0,0 0,0 0,-1-1,1 1,0 0,-1-1,1 1,-1-1,1 1,-1-1,1 0,-1 1,1-1,-1 0,1 0,-1 0,1 0,-1 0,1-1,-1 1,-2-1,-7-8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8T13:14:35.69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545 1,'0'7,"-6"8,-10 9,-15 8,-10 4,-3 3,-3-5,2 5,0 3,2-6,2-2,0-7,1-1,7 1,3-3,5 0,8-3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8T13:14:53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873 3 24575,'-1'4'0,"0"0"0,-1 0 0,1 0 0,-1 0 0,0 0 0,0-1 0,-1 1 0,1-1 0,-1 1 0,0-1 0,0 0 0,-5 4 0,-7 10 0,-12 15 0,-2-1 0,-64 54 0,-80 44 0,33-26 0,111-83 0,-1-1 0,0-2 0,-58 24 0,78-37 0,3 1 0,18-7 0,21-7 0,118-51 0,-116 46 0,0-2 0,-2 0 0,0-3 0,36-26 0,28-16 0,-69 49 0,-35 24 0,-39 28 0,13-17 0,-42 22 0,-31 21 0,96-58 0,0 0 0,0 1 0,1 1 0,1 0 0,-1 0 0,-13 22 0,9-14 0,0-1 0,-2 0 0,0-1 0,0 0 0,-24 16 0,-24 24 0,60-53 0,0 1 0,0 0 0,-1-1 0,1 0 0,-1 0 0,0 0 0,0 0 0,0-1 0,0 0 0,0 0 0,0 0 0,-1-1 0,1 0 0,-1 0 0,-9 1 0,12-3 0,0 1 0,1 0 0,-1-1 0,1 0 0,-1 1 0,1-1 0,-1 0 0,1 0 0,-1-1 0,1 1 0,0 0 0,0-1 0,-1 1 0,1-1 0,0 0 0,0 0 0,1 0 0,-1 0 0,0 0 0,1 0 0,-1 0 0,1 0 0,0-1 0,0 1 0,-1-1 0,2 1 0,-1-1 0,0 1 0,0-1 0,1 1 0,0-1 0,-1 0 0,1-5 0,-1 1 0,1 0 0,0-1 0,0 1 0,1 0 0,0-1 0,0 1 0,0 0 0,1 0 0,0 0 0,1 0 0,-1 0 0,1 0 0,1 1 0,-1-1 0,1 1 0,0 0 0,1 0 0,-1 0 0,1 1 0,0 0 0,1 0 0,5-5 0,13-7 0,0 2 0,1 0 0,1 2 0,37-15 0,26-13 0,-50 20 0,-17 11 0,-2-2 0,0 0 0,0-2 0,25-20 0,-19 11 0,38-23 0,-11 8 0,29-17 0,-58 41 0,-1-1 0,-1-1 0,0-1 0,28-29 0,-45 41 0,0-1 0,1 1 0,-1 0 0,1 0 0,0 0 0,0 1 0,0 0 0,1 0 0,-1 1 0,1-1 0,0 2 0,0-1 0,0 1 0,0 0 0,1 0 0,-1 1 0,12-1 0,-18 2 0,-1 0 0,0 0 0,1-1 0,-1 1 0,1 0 0,-1 0 0,1 0 0,-1 1 0,1-1 0,-1 0 0,0 0 0,1 0 0,-1 0 0,1 0 0,-1 0 0,1 1 0,-1-1 0,0 0 0,1 0 0,-1 1 0,0-1 0,1 0 0,-1 0 0,0 1 0,1-1 0,-1 0 0,0 1 0,1-1 0,-1 0 0,0 1 0,0-1 0,0 1 0,1-1 0,-1 1 0,0-1 0,0 0 0,0 1 0,0-1 0,0 1 0,0-1 0,0 1 0,0-1 0,0 1 0,0-1 0,0 0 0,0 1 0,0-1 0,0 1 0,0-1 0,-1 1 0,1-1 0,0 0 0,0 1 0,0-1 0,-1 1 0,1-1 0,0 0 0,-1 1 0,-21 28 0,16-21 0,-26 27 0,-2-1 0,0-1 0,-3-2 0,-59 40 0,75-55 0,7-10 0,25-22 0,27-25 0,-3 8 0,-14 13 0,39-30 0,-52 44 0,0 1 0,0 1 0,1 0 0,-1 0 0,1 0 0,0 1 0,0 0 0,0 1 0,13-2 0,37 0 0,-71 5 0,1 1 0,0 0 0,0 0 0,0 1 0,0 1 0,0 0 0,1 0 0,-13 8 0,-95 59 0,75-44 0,-42 27 0,1 3 0,4 5 0,-110 106 0,182-160 17,0-1 0,0 0 1,0 0-1,-1-1 0,0 0 0,-11 5 0,18-9-76,-1-1-1,0 0 1,0 0-1,1 0 1,-1 0 0,0 0-1,0-1 1,0 1-1,0-1 1,0 0 0,0 0-1,0 0 1,0 0-1,-1 0 1,2-1 0,-1 0-1,0 1 1,0-1-1,0 0 1,0 0 0,0-1-1,1 1 1,-1-1-1,-4-2 1,-9-10-6767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8T13:15:06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1165 1194 24575,'54'-62'0,"-175"148"0,118-84 0,0 0 0,1 0 0,-1-1 0,0 0 0,0 1 0,0-1 0,0 0 0,0 0 0,-3 0 0,-1-6 0,14-12 0,14-15 0,2 2 0,2 0 0,1 2 0,0 0 0,3 2 0,0 1 0,1 1 0,43-25 0,-66 45 0,1 0 0,-1-1 0,1 0 0,-1 0 0,-1-1 0,1 0 0,-1 0 0,6-8 0,-65 54 0,-95 71 0,-192 109 0,305-198 0,-198 111 0,232-132 0,-1 0 0,0 1 0,0-1 0,1 0 0,-1-1 0,0 1 0,0 0 0,0 0 0,0-1 0,0 1 0,0-1 0,-4 0 0,6 0 0,0 0 0,-1 0 0,1-1 0,0 1 0,-1 0 0,1 0 0,0-1 0,0 1 0,-1 0 0,1-1 0,0 1 0,0 0 0,0-1 0,0 1 0,-1 0 0,1-1 0,0 1 0,0 0 0,0-1 0,0 1 0,0-1 0,0 1 0,0 0 0,0-1 0,0 1 0,0-1 0,0 1 0,0 0 0,0-1 0,0 1 0,1 0 0,-1-1 0,0 1 0,0 0 0,0-1 0,0 1 0,1-1 0,2-5 0,0-1 0,1 1 0,0 0 0,0 0 0,0 0 0,6-5 0,105-90 0,1-1 0,312-316 0,-269 266 0,68-45 0,-131 116 0,-93 79 0,0 0 0,0-1 0,0 1 0,-1-1 0,1 0 0,-1 0 0,1 0 0,-1 0 0,0 0 0,0 0 0,2-7 0,-4 10 0,0 0 0,0 0 0,0-1 0,0 1 0,0 0 0,-1-1 0,1 1 0,0 0 0,0 0 0,0-1 0,0 1 0,0 0 0,-1 0 0,1 0 0,0-1 0,0 1 0,-1 0 0,1 0 0,0 0 0,0-1 0,-1 1 0,1 0 0,0 0 0,0 0 0,-1 0 0,1 0 0,0 0 0,0 0 0,-1 0 0,1 0 0,0 0 0,-1 0 0,1 0 0,0 0 0,-1 0 0,1 0 0,0 0 0,0 0 0,-1 0 0,1 0 0,0 0 0,-1 0 0,1 0 0,0 0 0,0 1 0,-1-1 0,1 0 0,0 0 0,0 0 0,0 0 0,-1 1 0,1-1 0,0 1 0,-21 9 0,-159 108 0,-181 154 0,326-245 0,24-19 0,20-17 0,31-28 0,28-24 0,90-63 0,-117 100 0,-33 20 0,1-1 0,0 0 0,-1 0 0,0-1 0,0 1 0,-1-2 0,0 1 0,0-1 0,6-8 0,-12 5 0,-12 11 0,-17 10 0,-181 120 0,100-60 0,27-19 0,2 4 0,-111 100 0,177-138 0,15-18 0,-1 1 0,0-1 0,0 0 0,0 0 0,0 0 0,0 1 0,0-1 0,0 0 0,0 0 0,0 0 0,1 1 0,-1-1 0,0 0 0,0 0 0,0 0 0,0 0 0,1 0 0,-1 1 0,0-1 0,0 0 0,0 0 0,1 0 0,-1 0 0,0 0 0,0 0 0,0 0 0,1 0 0,-1 0 0,0 0 0,0 0 0,1 0 0,-1 0 0,0 0 0,0 0 0,0 0 0,1 0 0,-1 0 0,0 0 0,0 0 0,1 0 0,-1 0 0,0 0 0,0 0 0,0-1 0,5 0 0,0 0 0,-1-1 0,0 0 0,1 0 0,-1 0 0,8-5 0,-2 0 0,0-1 0,-1 0 0,1 0 0,-1-1 0,-1 0 0,0 0 0,0-1 0,-1 0 0,0 0 0,-1-1 0,0 0 0,0 0 0,-1-1 0,-1 1 0,5-20 0,-7 25 0,0 0 0,0 0 0,1 0 0,0 0 0,0 1 0,0-1 0,1 1 0,0 0 0,0 0 0,0 0 0,1 0 0,-1 1 0,9-6 0,6-4 0,1 1 0,29-14 0,0 1 0,313-234 0,-356 255 0,-1 2 0,-1-1 0,1 1 0,-1-1 0,0 0 0,0-1 0,0 1 0,0-1 0,3-6 0,-6 11 0,-1-1 0,0 1 0,0 0 0,0-1 0,0 1 0,0 0 0,0-1 0,0 1 0,0 0 0,0-1 0,0 1 0,0 0 0,-1-1 0,1 1 0,0 0 0,0-1 0,0 1 0,0 0 0,0-1 0,-1 1 0,1 0 0,0 0 0,0-1 0,0 1 0,-1 0 0,1 0 0,0-1 0,0 1 0,-1 0 0,1 0 0,0 0 0,-1 0 0,1-1 0,0 1 0,-1 0 0,1 0 0,0 0 0,-1 0 0,1 0 0,0 0 0,-1 0 0,1 0 0,0 0 0,-1 0 0,1 0 0,0 0 0,-1 0 0,1 0 0,0 0 0,-1 0 0,1 0 0,0 1 0,0-1 0,-1 0 0,1 0 0,0 0 0,-1 1 0,-23 6 0,-21 16 0,2 2 0,-73 55 0,24-16 0,-4 1 0,-124 75 0,212-136 0,1-1 0,0 0 0,0 1 0,1 0 0,-1 0 0,1 1 0,0 0 0,0 0 0,0 0 0,-8 12 0,14-17 0,0 0 0,0 0 0,0 0 0,-1 0 0,1 0 0,0 1 0,0-1 0,0 0 0,0 0 0,0 0 0,0 0 0,0 1 0,0-1 0,0 0 0,0 0 0,0 0 0,0 0 0,0 1 0,0-1 0,0 0 0,0 0 0,0 0 0,0 0 0,0 1 0,0-1 0,0 0 0,0 0 0,0 0 0,0 0 0,0 1 0,1-1 0,-1 0 0,0 0 0,0 0 0,0 0 0,0 0 0,0 1 0,0-1 0,1 0 0,-1 0 0,0 0 0,0 0 0,0 0 0,0 0 0,0 0 0,1 0 0,-1 0 0,0 0 0,0 0 0,1 0 0,12-2 0,14-9 0,52-32 0,135-101 0,-135 88 0,58-29 0,10-7 0,-89 55 0,1 2 0,2 2 0,86-32 0,-109 51 0,1 2 0,0 1 0,1 2 0,0 1 0,1 3 0,52-2 0,-91 7 0,0 0 0,0 0 0,0 0 0,0 0 0,0 0 0,0 0 0,-1 1 0,1-1 0,0 0 0,0 1 0,0 0 0,-1-1 0,1 1 0,2 1 0,-4-1 0,1-1 0,-1 1 0,0-1 0,0 1 0,0-1 0,1 1 0,-1-1 0,0 1 0,0-1 0,0 1 0,0-1 0,0 1 0,0-1 0,0 1 0,0-1 0,0 1 0,0-1 0,0 1 0,-1-1 0,1 1 0,0-1 0,0 1 0,0-1 0,-1 1 0,1-1 0,0 0 0,-1 1 0,1-1 0,0 1 0,-1-1 0,0 1 0,-45 37 0,38-33 0,-149 97 0,96-66 0,2 3 0,-75 65 0,67-52 0,-6 8 0,65-45 0,19-12 0,25-12 0,-6-6 0,0-1 0,-2-1 0,0-2 0,-1-1 0,27-26 0,54-39 0,-59 54 0,-32 22 0,-1-1 0,0-1 0,27-24 0,-34 19 0,-19 10 0,-26 10 0,-30 17 0,2 2 0,0 3 0,-86 50 0,-13 5 0,79-44 0,2 4 0,-132 88 0,199-114 0,15-15 0,0 1 0,0-1 0,0 0 0,0 0 0,0 0 0,0 1 0,0-1 0,0 0 0,0 0 0,0 1 0,0-1 0,0 0 0,0 0 0,0 1 0,0-1 0,0 0 0,0 0 0,0 1 0,0-1 0,0 0 0,0 0 0,0 0 0,0 1 0,0-1 0,0 0 0,0 0 0,1 0 0,-1 1 0,0-1 0,0 0 0,0 0 0,0 0 0,1 1 0,-1-1 0,0 0 0,0 0 0,0 0 0,1 0 0,1 1 0,0-1 0,0 0 0,0 0 0,0 0 0,0 0 0,0 0 0,0 0 0,0 0 0,0-1 0,0 1 0,0-1 0,0 1 0,0-1 0,0 0 0,2-1 0,236-129 0,-210 116 0,37-28 0,-49 31 0,1 0 0,0 1 0,0 0 0,42-14 0,-93 62 0,-19 2 0,-109 63 0,7-6 0,151-95 0,-29 25 0,30-25 0,0 0 0,0-1 0,0 1 0,0 0 0,0 0 0,0 0 0,1 0 0,-1 0 0,0 0 0,1 0 0,-1 1 0,1-1 0,-1 0 0,1 0 0,-1 0 0,1 1 0,0-1 0,0 0 0,-1 0 0,1 1 0,0-1 0,0 0 0,0 0 0,1 1 0,-1-1 0,1 2 0,-1-2 0,1 0 0,0-1 0,0 1 0,-1-1 0,1 1 0,0-1 0,0 0 0,0 1 0,0-1 0,0 0 0,0 1 0,0-1 0,0 0 0,0 0 0,0 0 0,0 0 0,-1 0 0,1 0 0,0 0 0,0 0 0,0 0 0,0-1 0,1 1 0,27-8 0,-26 7 0,38-16 0,-2-1 0,0-2 0,-1-2 0,-1-2 0,40-32 0,-36 26 0,-128 90 0,-2-5 0,-148 68 0,220-115 0,0 2 0,0 0 0,-18 15 0,221-146 0,-162 100 0,-23 21 0,-1 0 0,0-1 0,0 1 0,0 0 0,0-1 0,1 1 0,-1 0 0,0-1 0,0 1 0,0-1 0,0 1 0,0 0 0,0-1 0,0 1 0,0-1 0,0 1 0,0 0 0,0-1 0,-1 1 0,1 0 0,0-1 0,0 1 0,0-1 0,0 1 0,-1 0 0,1-1 0,0 1 0,0 0 0,0-1 0,-1 1 0,1 0 0,0 0 0,-1-1 0,1 1 0,0 0 0,-1 0 0,-5-3 0,1 1 0,-1 0 0,0 0 0,0 1 0,0 0 0,-8-1 0,-17-4 0,30 6 0,1 0 0,-1 0 0,1 0 0,-1 0 0,1-1 0,-1 1 0,1 0 0,-1 0 0,1-1 0,-1 1 0,1 0 0,-1-1 0,1 1 0,-1 0 0,1-1 0,0 1 0,-1-1 0,1 1 0,0-1 0,-1 1 0,1-1 0,0 1 0,0-1 0,-1 1 0,1-1 0,0 1 0,0-1 0,0 1 0,0-1 0,0 1 0,0-1 0,0 1 0,0-1 0,0-1 0,13-17 0,29-12 0,141-55 0,-356 184 0,46-22 0,110-65 0,0 1 0,1 1 0,1 0 0,0 1 0,-13 16 0,12-12 0,0-2 0,-1 0 0,-32 22 0,-43 26 0,-110 97 0,49-44 0,143-110 0,0 0 0,0 1 0,1 0 0,0 1 0,0 0 0,1 0 0,0 1 0,1 0 0,0 0 0,1 1 0,0 0 0,0 0 0,-6 22 0,11-32 0,0 1 0,1 0 0,0 0 0,-1-1 0,1 1 0,0 0 0,0 0 0,0 0 0,0-1 0,0 1 0,0 0 0,0 0 0,1 0 0,-1-1 0,1 1 0,-1 0 0,1-1 0,0 1 0,-1 0 0,1-1 0,0 1 0,0-1 0,2 2 0,-1-2 0,-1 0 0,1 0 0,0 0 0,0 0 0,0 0 0,0-1 0,0 1 0,-1-1 0,1 1 0,0-1 0,0 0 0,0 0 0,1 0 0,-1 0 0,0 0 0,0 0 0,2-1 0,4-1 0,1 0 0,-1-1 0,0 0 0,0 0 0,0-1 0,0 0 0,-1 0 0,12-9 0,33-32 0,-7 5 0,2 2 0,101-63 0,-94 68 0,83-66 0,-3 1 0,102-76 0,-86 57 0,-22 17 0,-96 77 0,333-218 0,-333 223 0,2-2 0,2 1 0,68-26 0,-79 35 0,-19 8 0,0-1 0,0 1 0,0 0 0,0 1 0,0-1 0,9 0 0,-14 2 0,-1 1 0,0-1 0,0 0 0,0 0 0,0 0 0,0 0 0,0 0 0,1 0 0,-1 1 0,0-1 0,0 0 0,0 0 0,0 0 0,0 0 0,0 1 0,0-1 0,0 0 0,0 0 0,0 0 0,0 1 0,0-1 0,0 0 0,0 0 0,0 0 0,0 0 0,0 1 0,0-1 0,0 0 0,0 0 0,0 0 0,0 0 0,0 1 0,0-1 0,0 0 0,-1 0 0,1 0 0,0 0 0,0 0 0,0 1 0,0-1 0,0 0 0,0 0 0,-1 0 0,1 0 0,0 0 0,0 0 0,0 0 0,0 0 0,-1 1 0,1-1 0,0 0 0,0 0 0,0 0 0,0 0 0,-1 0 0,1 0 0,0 0 0,0 0 0,0 0 0,0 0 0,-1 0 0,-21 17 0,-28 16 0,-194 105 0,-198 125 0,314-168 0,-19 14 0,64-45 0,11-8 0,53-46 0,26-20 0,29-23 0,76-64 0,-58 47 0,2 3 0,99-63 0,434-197 0,-573 299 0,-1 2 0,1 0 0,0 1 0,0 0 0,1 1 0,33-2 0,-50 5 0,0 1 0,1 0 0,-1 0 0,1 0 0,-1 0 0,1 0 0,-1 0 0,1 0 0,-1 0 0,0 0 0,1 0 0,-1 0 0,1 0 0,-1 0 0,1 1 0,-1-1 0,0 0 0,1 0 0,-1 0 0,1 1 0,-1-1 0,0 0 0,1 0 0,-1 1 0,0-1 0,1 0 0,-1 1 0,0-1 0,0 0 0,1 1 0,-1-1 0,0 1 0,0-1 0,1 0 0,-1 1 0,0-1 0,0 1 0,0-1 0,0 1 0,0-1 0,0 1 0,-12 20 0,-26 14 0,-236 143 0,-60 43 0,-167 165 0,24 28 0,358-303 0,-206 212 0,321-320 0,-49 63 0,49-60 0,0 0 0,0 0 0,0 0 0,1 0 0,0 1 0,0-1 0,1 1 0,-4 13 0,9-18 0,7-10 0,15-20 0,-11 13 0,-4 5 0,1 1 0,0 0 0,17-9 0,21-16 0,376-319 0,-212 173 0,533-415-939,-464 419 1623,-280 175-656,4-2-4,-1 0 0,1 0 0,0 1 0,0 0 0,1 0 0,-1 0-1,0 1 1,13-2 0,-18 3-23,1 0-1,-1 0 1,0 0 0,1 1-1,-1-1 1,0 0-1,0 0 1,1 1 0,-1-1-1,0 1 1,0-1-1,0 1 1,0 0-1,1-1 1,-1 1 0,0 0-1,0 0 1,0 0-1,-1-1 1,2 3 0,-1-2-1,0 1 0,0 0 0,0 0-1,-1 1 1,1-1 0,-1 0 0,1 0 0,-1 0 0,0 0 0,0 0 0,0 1 0,0-1 0,0 0 0,-1 0 0,1 0 0,-1 3 0,-5 14 0,0-1 0,-1 0 0,0 0 0,-2 0 0,0-1 0,-1-1 0,-22 29 0,-6 1 0,-54 52 0,-93 68 0,-240 166 0,-29 22 0,395-299 0,-85 104 0,212-261 0,-26 55 0,78-66 0,-10 10 0,399-424 0,-69 119 0,-428 398 0,15-13 0,0 0 0,56-32 0,-83 55 0,0-1 0,0 1 0,0 0 0,0 0 0,0 0 0,0-1 0,1 1 0,-1 0 0,0 0 0,0 0 0,0-1 0,1 1 0,-1 0 0,0 0 0,0 0 0,0 0 0,1 0 0,-1-1 0,0 1 0,0 0 0,1 0 0,-1 0 0,0 0 0,0 0 0,1 0 0,-1 0 0,0 0 0,0 0 0,1 0 0,-1 0 0,0 0 0,0 0 0,1 0 0,-1 0 0,0 0 0,0 0 0,1 1 0,-1-1 0,0 0 0,0 0 0,0 0 0,1 0 0,-1 0 0,0 1 0,0-1 0,0 0 0,1 0 0,-1 1 0,-9 12 0,-20 18 0,-561 443 0,318-269 0,-383 358 0,359-254 0,228-232 0,19-29 0,35-36 0,1 1 0,0 0 0,-19 26 0,32-39 0,1 0 0,-1 0 0,0 0 0,0 0 0,0 0 0,0 0 0,0 0 0,0 0 0,0 1 0,1-1 0,-1 0 0,0 0 0,0 0 0,0 0 0,0 0 0,0 0 0,0 0 0,0 0 0,0 0 0,1 0 0,-1 0 0,0 0 0,0 0 0,0 0 0,0 1 0,0-1 0,0 0 0,0 0 0,0 0 0,0 0 0,0 0 0,0 0 0,0 0 0,0 0 0,0 1 0,0-1 0,0 0 0,0 0 0,0 0 0,0 0 0,0 0 0,0 0 0,0 0 0,0 1 0,0-1 0,0 0 0,0 0 0,0 0 0,0 0 0,0 0 0,0 0 0,0 1 0,18-12 0,22-18 0,42-55 0,17-16 0,404-319-145,-181 155-1159,-55 40 1039,717-587 240,-946 780 25,-11 8 0,1 1 0,1 2 0,45-24 0,-53 38 129,-24 19 199,-29 26 560,29-36-784,-98 107 41,-228 188 0,-114 82-145,207-170 0,-302 306 0,520-494 0,18-22 0,0 0 0,0 0 0,0 0 0,0 0 0,0 0 0,0 0 0,0 0 0,0 0 0,0 0 0,1 0 0,-1-1 0,0 1 0,0 0 0,0 0 0,0 0 0,0 0 0,0 0 0,0 0 0,0 0 0,1 0 0,-1 0 0,0 0 0,0 0 0,0 0 0,0 0 0,0 0 0,0 1 0,0-1 0,0 0 0,1 0 0,-1 0 0,0 0 0,0 0 0,0 0 0,0 0 0,0 0 0,0 0 0,0 0 0,0 0 0,0 0 0,0 0 0,0 0 0,0 1 0,1-1 0,-1 0 0,0 0 0,0 0 0,0 0 0,0 0 0,39-34 0,157-165 0,10-11 0,229-238 0,-387 403 0,31-32 0,126-94 0,-161 133 0,-36 30 0,0 1 0,0 0 0,1 0 0,0 1 0,0-1 0,0 2 0,12-6 0,-21 11 0,0 0 0,1 0 0,-1 0 0,0-1 0,0 1 0,0 0 0,1 0 0,-1 0 0,0 0 0,0 0 0,0 0 0,1 0 0,-1 0 0,0 0 0,0 0 0,1 0 0,-1 0 0,0 0 0,0 0 0,0 0 0,1 0 0,-1 0 0,0 0 0,0 1 0,0-1 0,1 0 0,-1 0 0,0 0 0,0 0 0,0 0 0,0 0 0,1 1 0,-1-1 0,0 0 0,0 0 0,0 0 0,0 0 0,0 1 0,0-1 0,0 0 0,1 0 0,-1 0 0,0 1 0,0-1 0,0 0 0,-3 14 0,-10 14 0,-15 13 0,-57 66 0,50-65 0,-285 324 0,-86 109 0,327-364 0,41-55 0,-49 55 0,27-36 0,52-70 0,8-14 0,11-14 0,17-22 0,1 2 0,3 1 0,41-42 0,38-51 0,140-220 0,-133 197 0,200-205 0,-268 312 0,-4 4 0,71-56 0,-96 85 0,-17 13 0,0 1 0,1 0 0,-1 0 0,1 0 0,0 1 0,0 0 0,0 0 0,0 0 0,0 0 0,1 1 0,10-3 0,-15 5 0,-1 0 0,1 0 0,0 0 0,-1 0 0,1 0 0,0 0 0,-1 0 0,1 0 0,-1 0 0,1 0 0,0 1 0,-1-1 0,1 0 0,-1 0 0,1 1 0,-1-1 0,1 0 0,-1 1 0,1-1 0,-1 1 0,1-1 0,-1 0 0,1 1 0,-1-1 0,0 1 0,1-1 0,-1 1 0,0 0 0,1-1 0,-1 1 0,0-1 0,1 2 0,-6 21 0,-22 23 0,26-45 0,-66 87 0,-89 89 0,18-22 0,-177 183 0,16-17 0,74-43 0,12 10 0,-292 526 0,414-669-1365,70-115-5461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8T13:15:11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148 6 24575,'6'1'0,"0"1"0,0 1 0,-1-1 0,1 1 0,-1-1 0,1 2 0,-1-1 0,0 0 0,5 5 0,13 8 0,254 138 0,-259-143 0,-1 1 0,31 28 0,-37-29 0,1-1 0,0 0 0,1-1 0,0-1 0,0 0 0,28 13 0,-18-15 0,-18-5 0,0 0 0,0 1 0,0-1 0,0 1 0,0 0 0,-1 0 0,1 1 0,0-1 0,-1 1 0,8 6 0,-12-8 0,0-1 0,1 0 0,-1 1 0,0-1 0,0 1 0,0-1 0,0 1 0,0-1 0,0 1 0,0-1 0,0 0 0,0 1 0,0-1 0,0 1 0,0-1 0,0 1 0,0-1 0,0 1 0,-1-1 0,1 0 0,0 1 0,0-1 0,0 1 0,-1-1 0,1 0 0,0 1 0,-1-1 0,1 0 0,0 1 0,-1-1 0,1 0 0,0 1 0,-1-1 0,1 0 0,0 0 0,-1 1 0,1-1 0,-1 0 0,1 0 0,-1 0 0,1 0 0,-1 0 0,1 1 0,0-1 0,-1 0 0,1 0 0,-1 0 0,1 0 0,-1 0 0,0-1 0,-27 6 0,28-5 0,-41 1 0,0-2 0,0-1 0,0-3 0,0-1 0,-75-22 0,69 13 0,0-2 0,1-3 0,0-1 0,2-2 0,-75-53 0,111 69 0,0 1 0,1-1 0,0-1 0,0 1 0,1-1 0,-8-12 0,11 16 0,1 0 0,-1-1 0,1 1 0,0 0 0,0-1 0,0 1 0,1-1 0,0 1 0,0-1 0,0 0 0,0 0 0,1 1 0,-1-1 0,1 0 0,1-5 0,0 8 0,0-1 0,0 1 0,0-1 0,1 1 0,-1 0 0,1 0 0,0-1 0,0 1 0,0 0 0,0 1 0,0-1 0,0 0 0,0 0 0,0 1 0,1 0 0,-1-1 0,1 1 0,-1 0 0,1 0 0,-1 0 0,1 0 0,-1 1 0,6-1 0,8-2 0,0 1 0,29 1 0,-36 1 0,19 1 0,-1 1 0,1 1 0,-1 2 0,38 11 0,106 42 0,-135-44 0,148 60 0,-153-59 0,-1 2 0,0 0 0,46 37 0,-47-35 0,-25-18 0,0 1 0,0 0 0,0 0 0,-1 1 0,1-1 0,-1 1 0,1 0 0,-1 0 0,0 0 0,0 0 0,0 1 0,0-1 0,2 5 0,-5-7 0,0 0 0,-1 0 0,1 0 0,0 0 0,0 0 0,-1 0 0,1 0 0,-1 0 0,1 0 0,-1 0 0,0 0 0,1 0 0,-1 0 0,0 0 0,1-1 0,-1 1 0,0 0 0,0-1 0,0 1 0,0 0 0,1-1 0,-1 1 0,0-1 0,0 1 0,0-1 0,0 0 0,0 1 0,0-1 0,-1 0 0,1 0 0,0 0 0,0 0 0,0 0 0,0 0 0,-1 0 0,-47 5 0,45-5 0,-34 1 0,0-2 0,1-2 0,-1-1 0,1-2 0,-1-2 0,2-1 0,-1-1 0,-66-31 0,65 21 0,0-3 0,-43-33 0,-6-5 0,43 26 0,43 34 0,1 1 0,-1-1 0,0 1 0,1-1 0,-1 1 0,0-1 0,1 0 0,-1 1 0,1-1 0,-1 0 0,1 1 0,0-1 0,-1 0 0,1 0 0,-1 1 0,1-1 0,0 0 0,0 0 0,0 0 0,-1 1 0,1-1 0,0 0 0,0 0 0,0 0 0,0 0 0,0 1 0,1-1 0,-1 0 0,0 0 0,0 0 0,0 0 0,1 1 0,-1-1 0,0 0 0,1 0 0,-1 1 0,1-1 0,-1 0 0,1 1 0,-1-1 0,1 0 0,0 1 0,-1-1 0,1 1 0,0-1 0,-1 1 0,1-1 0,0 1 0,-1 0 0,1-1 0,0 1 0,0 0 0,0-1 0,-1 1 0,1 0 0,0 0 0,0 0 0,0 0 0,0 0 0,-1 0 0,3 0 0,2 0 0,0-1 0,0 1 0,0 1 0,0-1 0,0 1 0,0 0 0,0 0 0,0 0 0,0 1 0,0 0 0,0 0 0,-1 0 0,1 0 0,-1 1 0,1 0 0,4 4 0,11 8 0,35 35 0,-48-42 0,2 0 0,0 2 0,1 0 0,0-1 0,0-1 0,1 0 0,0 0 0,0-1 0,18 8 0,-9-5 0,-1 0 0,0 1 0,0 1 0,30 25 0,62 68 0,4 3 0,-78-81 0,-25-18 0,1 0 0,-1 1 0,0 0 0,17 20 0,-29-30 0,0 0 0,0 0 0,0 0 0,1 1 0,-1-1 0,0 0 0,0 0 0,0 0 0,1 0 0,-1 0 0,0 1 0,0-1 0,0 0 0,0 0 0,0 0 0,1 1 0,-1-1 0,0 0 0,0 0 0,0 0 0,0 1 0,0-1 0,0 0 0,0 0 0,0 1 0,0-1 0,0 0 0,0 0 0,0 0 0,0 1 0,0-1 0,0 0 0,0 0 0,0 1 0,0-1 0,0 0 0,0 0 0,0 0 0,0 1 0,0-1 0,-1 0 0,1 0 0,0 0 0,0 1 0,0-1 0,0 0 0,-1 0 0,-13-3 0,-17-12 0,-128-78 0,136 78 0,2 0 0,0-2 0,-24-23 0,20 16 0,-37-26 0,56 46 0,-29-23 0,34 27 0,0-1 0,1 1 0,-1-1 0,0 1 0,1-1 0,-1 1 0,0-1 0,1 0 0,-1 1 0,1-1 0,-1 0 0,1 1 0,-1-1 0,1 0 0,0 0 0,-1 0 0,1 1 0,0-1 0,-1 0 0,1 0 0,0 0 0,0 0 0,0 0 0,0 0 0,0 1 0,0-1 0,0 0 0,0 0 0,0 0 0,1 0 0,-1 0 0,0 1 0,0-1 0,1 0 0,-1 0 0,1 0 0,-1 1 0,1-2 0,1 1 0,-1 0 0,1 1 0,-1-1 0,1 1 0,-1 0 0,1-1 0,-1 1 0,1 0 0,-1 0 0,1 0 0,-1 0 0,1 0 0,0 0 0,-1 1 0,1-1 0,-1 0 0,1 1 0,-1-1 0,0 1 0,1 0 0,-1-1 0,1 1 0,-1 0 0,1 1 0,34 22 0,-36-24 0,58 46 0,1-3 0,2-3 0,99 50 0,-153-87 0,0 1 0,0 0 0,0 0 0,10 10 0,-15-14 0,-1 1 0,0 0 0,0 0 0,0-1 0,-1 1 0,1 0 0,0 0 0,0 0 0,0 0 0,-1 0 0,1 0 0,0 0 0,-1 0 0,1 0 0,-1 0 0,1 1 0,-1-1 0,1 0 0,-1 0 0,0 0 0,0 1 0,0-1 0,0 0 0,0 0 0,0 1 0,0-1 0,0 0 0,0 0 0,0 1 0,-1-1 0,1 0 0,-1 0 0,1 0 0,-1 0 0,1 0 0,-1 1 0,0 0 0,-1-1 0,0 0 0,0 0 0,1 0 0,-1 0 0,0 0 0,0-1 0,0 1 0,0-1 0,0 1 0,0-1 0,0 0 0,0 0 0,0 0 0,0 0 0,0 0 0,0 0 0,0 0 0,0-1 0,0 1 0,-3-2 0,-40-14 0,-121-61-1365,132 59-5461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8T13:15:36.4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A8FEB-287E-7449-85E7-A927F7CB73B1}" type="datetimeFigureOut">
              <a:rPr lang="en-US" smtClean="0"/>
              <a:pPr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D4E81-1DD6-1240-8180-8C16B23C81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2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D4E81-1DD6-1240-8180-8C16B23C81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41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DBCF-0390-438E-A3D7-5631F147DA70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F586-21ED-4D2A-AB83-EDD2B388E735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0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690B-0E23-4B49-91FD-E55EF581E730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40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7E476-8C17-4733-82ED-A7B955D41238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0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2203-40B9-4B1D-BF64-415F96BBD768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1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5AA3-E985-426A-9A5B-82F1B66BE666}" type="datetime1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49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5245-2CB8-4228-8336-BED646FA488B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2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B8A9-A335-4704-A98F-1815292DD184}" type="datetime1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8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D398B-59E5-4F7D-B84F-8CD7683B3062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23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F200-B4C4-4170-B0D0-8C474FB51C36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8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A577A-6051-41A6-80DB-E76817399C12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4D9CA-177E-AF41-A87D-6A332E9A2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4.png"/><Relationship Id="rId15" Type="http://schemas.openxmlformats.org/officeDocument/2006/relationships/customXml" Target="../ink/ink7.xml"/><Relationship Id="rId10" Type="http://schemas.openxmlformats.org/officeDocument/2006/relationships/image" Target="../media/image6.png"/><Relationship Id="rId4" Type="http://schemas.openxmlformats.org/officeDocument/2006/relationships/customXml" Target="../ink/ink1.xml"/><Relationship Id="rId9" Type="http://schemas.openxmlformats.org/officeDocument/2006/relationships/customXml" Target="../ink/ink4.xml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Year Project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E1D5A-B116-486E-BE32-F47CC43A035A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093" y="126857"/>
            <a:ext cx="1401691" cy="1401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9872" y="1384663"/>
            <a:ext cx="8438605" cy="42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17B05-30E6-4DC6-AFC3-D873A987CE4D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9201" y="5828478"/>
            <a:ext cx="229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 Training Phase</a:t>
            </a:r>
          </a:p>
        </p:txBody>
      </p:sp>
      <p:pic>
        <p:nvPicPr>
          <p:cNvPr id="9" name="Picture 8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093" y="99561"/>
            <a:ext cx="1401691" cy="14016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3" y="1659792"/>
            <a:ext cx="10543658" cy="4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11C1D-1D99-3E01-BAB1-0EBB5AE7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00" y="696563"/>
            <a:ext cx="11020199" cy="509028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C24F2-486F-41CF-AEEA-267E04F8E2C5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08424" y="5786844"/>
            <a:ext cx="21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 Testing Phase</a:t>
            </a:r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445" y="113209"/>
            <a:ext cx="1401691" cy="14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181"/>
            <a:ext cx="10515600" cy="1063671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Use Case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AF21B-4F94-4024-8C83-0681C9B969BD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445" y="113209"/>
            <a:ext cx="1401691" cy="1401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573D43-5F23-0EB5-5B72-ABF63CCF5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05" y="1158851"/>
            <a:ext cx="9501385" cy="49545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5751" y="605021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 Use Case Diagram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87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35BA93C-6E77-6209-BAEA-C6DE97293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28" y="839562"/>
            <a:ext cx="9031029" cy="5202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846"/>
            <a:ext cx="10515600" cy="954224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Flow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C495-F539-45B7-96BD-133EA5C3AD30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 descr="fa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557" y="126857"/>
            <a:ext cx="1401691" cy="14016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4995" y="601856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6: Flow Chart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8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69" y="1901659"/>
            <a:ext cx="6204131" cy="4275303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software tools we use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and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hardware tools we use Raspberry Pi,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webcam,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lock, Relay, Connecting wires, LCD, Keyboard and mouse.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1B163-D78F-4C61-A25F-8F9EF96C3D4D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909" y="126857"/>
            <a:ext cx="1401691" cy="14016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80" y="1846602"/>
            <a:ext cx="1092039" cy="1092039"/>
          </a:xfrm>
          <a:prstGeom prst="rect">
            <a:avLst/>
          </a:prstGeom>
        </p:spPr>
      </p:pic>
      <p:sp>
        <p:nvSpPr>
          <p:cNvPr id="16" name="AutoShape 10" descr="Raspberry Pi Camera V2 Green | Techinn"/>
          <p:cNvSpPr>
            <a:spLocks noChangeAspect="1" noChangeArrowheads="1"/>
          </p:cNvSpPr>
          <p:nvPr/>
        </p:nvSpPr>
        <p:spPr bwMode="auto">
          <a:xfrm>
            <a:off x="194764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918" y="1945355"/>
            <a:ext cx="945366" cy="1038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649" y="3079080"/>
            <a:ext cx="2512813" cy="129280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4" t="9907" r="16077"/>
          <a:stretch/>
        </p:blipFill>
        <p:spPr>
          <a:xfrm>
            <a:off x="9632166" y="4318292"/>
            <a:ext cx="2155858" cy="1593699"/>
          </a:xfrm>
          <a:prstGeom prst="rect">
            <a:avLst/>
          </a:prstGeom>
        </p:spPr>
      </p:pic>
      <p:pic>
        <p:nvPicPr>
          <p:cNvPr id="8" name="Picture 2" descr="Buy Corsair Elgato Facecam Full HD 1080P Sensor Sony Streaming Web Camera  Price in Pakist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34" y="2758026"/>
            <a:ext cx="1511016" cy="151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y Modules Archives - Electronics Pr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34" y="4187206"/>
            <a:ext cx="1720022" cy="172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6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3099"/>
            <a:ext cx="10515600" cy="4596357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Setup: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 must be connected to the Raspberry Pi 4, including the camera, solenoid lock, relay module, LCD for display and connecting wires etc.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Raspberry Pi, install its operating system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e.g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Raspbian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necessary Libraries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installed.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5053-E369-4127-8533-C4F2A31CB554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501" y="126857"/>
            <a:ext cx="1401691" cy="14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0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Steps: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557" y="126857"/>
            <a:ext cx="1401691" cy="1401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94" y="1690688"/>
            <a:ext cx="9497704" cy="4038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44256" y="5747282"/>
            <a:ext cx="294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Implementation Steps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531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444139"/>
            <a:ext cx="10515600" cy="705395"/>
          </a:xfrm>
        </p:spPr>
        <p:txBody>
          <a:bodyPr>
            <a:normAutofit/>
          </a:bodyPr>
          <a:lstStyle/>
          <a:p>
            <a:r>
              <a:rPr lang="en-US" b="1" dirty="0" smtClean="0"/>
              <a:t>Contd: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4035"/>
            <a:ext cx="10515600" cy="497694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a diverse dataset of facial images from authorized individuals for training the facial recognition model.</a:t>
            </a:r>
          </a:p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Preprocessing: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the dataset by resizing and normalizing the images, ensuring consistency in lighting conditions and format.</a:t>
            </a:r>
          </a:p>
          <a:p>
            <a:pPr algn="just">
              <a:lnSpc>
                <a:spcPct val="10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Convolutional Neural Network (CNN) using the preprocessed dataset to learn and identify facial features accurately.</a:t>
            </a:r>
          </a:p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real-time facial recognition using the trained CNN model to identify authorized individuals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670" y="65315"/>
            <a:ext cx="1316976" cy="13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3876"/>
            <a:ext cx="10515600" cy="4763086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Solenoid Lock Integration: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a solenoid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opens temporarily when an authorized person is recognized, providing secure access control.</a:t>
            </a:r>
          </a:p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Integration and Testing: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the facial recognition and solenoid lock components, test their functionality, and ensure smooth integration.</a:t>
            </a:r>
          </a:p>
          <a:p>
            <a:pPr algn="just">
              <a:lnSpc>
                <a:spcPct val="1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and Evaluation: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the system in the desired environment, gather feedback, and evaluate its performance, accuracy, and user satisfaction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561705"/>
            <a:ext cx="10515600" cy="705395"/>
          </a:xfrm>
        </p:spPr>
        <p:txBody>
          <a:bodyPr>
            <a:normAutofit/>
          </a:bodyPr>
          <a:lstStyle/>
          <a:p>
            <a:r>
              <a:rPr lang="en-US" b="1" dirty="0" smtClean="0"/>
              <a:t>Contd:</a:t>
            </a:r>
            <a:endParaRPr lang="en-US" b="1" dirty="0"/>
          </a:p>
        </p:txBody>
      </p:sp>
      <p:pic>
        <p:nvPicPr>
          <p:cNvPr id="8" name="Picture 7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983" y="126857"/>
            <a:ext cx="1287019" cy="12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31" y="233860"/>
            <a:ext cx="10515600" cy="823595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C3B2-C3D5-482E-B81D-5D32FDF3E56C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 descr="fav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205" y="126857"/>
            <a:ext cx="1401691" cy="1401691"/>
          </a:xfrm>
          <a:prstGeom prst="rect">
            <a:avLst/>
          </a:prstGeom>
        </p:spPr>
      </p:pic>
      <p:pic>
        <p:nvPicPr>
          <p:cNvPr id="11" name="WhatsApp Video 2023-03-28 at 4.26.59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0628" y="1394202"/>
            <a:ext cx="6751320" cy="3909182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934201" y="1574308"/>
            <a:ext cx="4419600" cy="3953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5220" y="5678576"/>
            <a:ext cx="178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8: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4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817" y="930475"/>
            <a:ext cx="11416937" cy="2387600"/>
          </a:xfrm>
        </p:spPr>
        <p:txBody>
          <a:bodyPr/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Attendance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9862" y="3556390"/>
            <a:ext cx="9596846" cy="264846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Umair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 – 19-CE-008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Bilal Ahmed – 19-CE-020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Faisal – 19-CE-038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Imran Ashraf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Engr. Ali Raza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06BB-DE01-455E-A4D8-63FDE99AB5E8}" type="datetime1">
              <a:rPr lang="en-US" smtClean="0"/>
              <a:t>7/10/2023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 descr="fa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741" y="113209"/>
            <a:ext cx="1401691" cy="14016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31029" y="522328"/>
            <a:ext cx="4993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Year Project </a:t>
            </a:r>
            <a:r>
              <a:rPr lang="mr-IN" sz="2000" b="1" dirty="0">
                <a:latin typeface="Times New Roman" panose="02020603050405020304" pitchFamily="18" charset="0"/>
              </a:rPr>
              <a:t>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Progress Presentation</a:t>
            </a:r>
          </a:p>
        </p:txBody>
      </p:sp>
      <p:sp>
        <p:nvSpPr>
          <p:cNvPr id="10" name="Footer Placeholder 4"/>
          <p:cNvSpPr>
            <a:spLocks noGrp="1"/>
          </p:cNvSpPr>
          <p:nvPr/>
        </p:nvSpPr>
        <p:spPr>
          <a:xfrm>
            <a:off x="358140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Computer Engineering, HITEC University, Taxila</a:t>
            </a:r>
          </a:p>
        </p:txBody>
      </p:sp>
    </p:spTree>
    <p:extLst>
      <p:ext uri="{BB962C8B-B14F-4D97-AF65-F5344CB8AC3E}">
        <p14:creationId xmlns:p14="http://schemas.microsoft.com/office/powerpoint/2010/main" val="17775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65" y="116932"/>
            <a:ext cx="10515600" cy="784406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WhatsApp Video 2023-07-10 at 12.06.28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596" y="901338"/>
            <a:ext cx="9101138" cy="515204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03385" y="6079513"/>
            <a:ext cx="233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System Video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3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565"/>
            <a:ext cx="10515600" cy="719092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Demo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WhatsApp Video 2023-07-10 at 12.21.16 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8685" y="839657"/>
            <a:ext cx="8881247" cy="502757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52523" y="5945568"/>
            <a:ext cx="281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10: Hardware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15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849721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loss Graph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189" y="1031966"/>
            <a:ext cx="6490578" cy="489919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0820" y="5863242"/>
            <a:ext cx="309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11: Accuracy loss Graph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62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1724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92"/>
          <a:stretch/>
        </p:blipFill>
        <p:spPr>
          <a:xfrm>
            <a:off x="339129" y="1578990"/>
            <a:ext cx="4107741" cy="4222796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3"/>
          <a:srcRect l="2857"/>
          <a:stretch/>
        </p:blipFill>
        <p:spPr>
          <a:xfrm>
            <a:off x="4349931" y="1511799"/>
            <a:ext cx="3996790" cy="4221686"/>
          </a:xfrm>
          <a:prstGeom prst="rect">
            <a:avLst/>
          </a:prstGeom>
        </p:spPr>
      </p:pic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4"/>
          <a:srcRect l="3240"/>
          <a:stretch/>
        </p:blipFill>
        <p:spPr>
          <a:xfrm>
            <a:off x="8125097" y="1578990"/>
            <a:ext cx="3899851" cy="41544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06674" y="5795033"/>
            <a:ext cx="258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12: Software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627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366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2" y="2232990"/>
            <a:ext cx="4160095" cy="3370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673" y="2129245"/>
            <a:ext cx="3950997" cy="3633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436" y="2148791"/>
            <a:ext cx="3805417" cy="3538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0900" y="5886327"/>
            <a:ext cx="294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13: Hardware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6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224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620" y="2041163"/>
            <a:ext cx="2922283" cy="30651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606" y="2041163"/>
            <a:ext cx="3242212" cy="3106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521" y="2041163"/>
            <a:ext cx="3013580" cy="32414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38600" y="5450174"/>
            <a:ext cx="340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14: Hardware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47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99AE-884E-42B4-AD66-9A7D9D25E2FF}" type="datetime1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7970521" y="1239253"/>
            <a:ext cx="3838301" cy="463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791392" y="231183"/>
            <a:ext cx="10609216" cy="872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Plan (Gantt Chart)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b="13490"/>
          <a:stretch/>
        </p:blipFill>
        <p:spPr>
          <a:xfrm>
            <a:off x="829788" y="1330036"/>
            <a:ext cx="10312021" cy="48251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98273" y="2043046"/>
            <a:ext cx="77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100%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8600" y="2588819"/>
            <a:ext cx="1033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100%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60173" y="3118438"/>
            <a:ext cx="96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100%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32021" y="3742587"/>
            <a:ext cx="950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100%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94566" y="4381995"/>
            <a:ext cx="1733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44345" y="4975760"/>
            <a:ext cx="1279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60229" y="5557653"/>
            <a:ext cx="1363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100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%</a:t>
            </a:r>
          </a:p>
        </p:txBody>
      </p:sp>
      <p:pic>
        <p:nvPicPr>
          <p:cNvPr id="20" name="Picture 19" descr="fa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19" y="113209"/>
            <a:ext cx="1303593" cy="130359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25395" y="6113271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15: Gantt Chart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27327" y="1481027"/>
            <a:ext cx="859897" cy="323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JUNE 23 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9959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Facial Recognition Attendance System with Door Lock is an innovative and effective way to automate attendance and provide access control to a restricted area.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uses facial recognition technology to ensure that only authorized individuals can enter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easy to implement and offers a more secure and efficient solution compared to traditional attendance and access control systems.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95F0-EB05-44B7-9496-7D883F8A37E6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853" y="113209"/>
            <a:ext cx="1401691" cy="14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718073"/>
              </p:ext>
            </p:extLst>
          </p:nvPr>
        </p:nvGraphicFramePr>
        <p:xfrm>
          <a:off x="152400" y="1689100"/>
          <a:ext cx="11780848" cy="42290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75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dirty="0" smtClean="0">
                          <a:latin typeface="Times New Roman" pitchFamily="18" charset="0"/>
                          <a:cs typeface="Times New Roman" pitchFamily="18" charset="0"/>
                        </a:rPr>
                        <a:t>[1]</a:t>
                      </a:r>
                      <a:endParaRPr lang="en-US" sz="2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b="0" kern="1200" dirty="0">
                          <a:latin typeface="Times New Roman" pitchFamily="18" charset="0"/>
                          <a:cs typeface="Times New Roman" pitchFamily="18" charset="0"/>
                        </a:rPr>
                        <a:t>Rovai, M. (</a:t>
                      </a:r>
                      <a:r>
                        <a:rPr lang="en-US" sz="2400" b="0" kern="1200" dirty="0" err="1">
                          <a:latin typeface="Times New Roman" pitchFamily="18" charset="0"/>
                          <a:cs typeface="Times New Roman" pitchFamily="18" charset="0"/>
                        </a:rPr>
                        <a:t>n.d.</a:t>
                      </a:r>
                      <a:r>
                        <a:rPr lang="en-US" sz="2400" b="0" kern="1200" dirty="0">
                          <a:latin typeface="Times New Roman" pitchFamily="18" charset="0"/>
                          <a:cs typeface="Times New Roman" pitchFamily="18" charset="0"/>
                        </a:rPr>
                        <a:t>). Real Time Face Recognition. [Accessed 1 10 </a:t>
                      </a:r>
                      <a:r>
                        <a:rPr lang="en-US" sz="2400" b="0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2018].</a:t>
                      </a:r>
                      <a:r>
                        <a:rPr lang="en-US" sz="2400" b="0" kern="1200" dirty="0"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24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[2]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it-IT" sz="2400" kern="120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it-IT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Li et al, "IEEE Exlore," ICALT, 9 7 2020. [Online]. [Accessed 5 10 </a:t>
                      </a:r>
                      <a:r>
                        <a:rPr lang="it-IT" sz="2400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2020].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[3]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Jain et al, "IEEE Explore," CSNT, 18 6 2016. Accessed 25 10 </a:t>
                      </a:r>
                      <a:r>
                        <a:rPr lang="en-US" sz="2400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2021].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4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[4]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1200" dirty="0" err="1">
                          <a:latin typeface="Times New Roman" pitchFamily="18" charset="0"/>
                          <a:cs typeface="Times New Roman" pitchFamily="18" charset="0"/>
                        </a:rPr>
                        <a:t>Alqurashi</a:t>
                      </a:r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 and Mahmoud, "IEEE Explore," ICOSST, 15 12 2019. [Online]. Accessed 5 10 2022].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15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[5]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kern="12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1200" dirty="0" err="1">
                          <a:latin typeface="Times New Roman" pitchFamily="18" charset="0"/>
                          <a:cs typeface="Times New Roman" pitchFamily="18" charset="0"/>
                        </a:rPr>
                        <a:t>Sawhney</a:t>
                      </a:r>
                      <a:r>
                        <a:rPr lang="en-US" sz="24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and</a:t>
                      </a:r>
                      <a:r>
                        <a:rPr lang="en-US" sz="24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1200" dirty="0" err="1">
                          <a:latin typeface="Times New Roman" pitchFamily="18" charset="0"/>
                          <a:cs typeface="Times New Roman" pitchFamily="18" charset="0"/>
                        </a:rPr>
                        <a:t>Shreyak</a:t>
                      </a:r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,</a:t>
                      </a:r>
                      <a:r>
                        <a:rPr lang="en-US" sz="2400" kern="1200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1200" dirty="0">
                          <a:latin typeface="Times New Roman" pitchFamily="18" charset="0"/>
                          <a:cs typeface="Times New Roman" pitchFamily="18" charset="0"/>
                        </a:rPr>
                        <a:t>Confluence, 10 1 2019. [Accessed 25 10 2022].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50C7-7618-4A9D-9EAC-B2920C67425C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557" y="99561"/>
            <a:ext cx="1401691" cy="14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76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Linked with COGNITOJS </a:t>
            </a:r>
            <a:r>
              <a:rPr lang="en-US" dirty="0" err="1"/>
              <a:t>P</a:t>
            </a:r>
            <a:r>
              <a:rPr lang="en-US" dirty="0" err="1" smtClean="0"/>
              <a:t>vt.Ltd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Engineering, HITEC University, Taxila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8" name="Picture 4" descr="Cognito JS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8" b="18351"/>
          <a:stretch/>
        </p:blipFill>
        <p:spPr bwMode="auto">
          <a:xfrm>
            <a:off x="2834640" y="1690688"/>
            <a:ext cx="6324243" cy="44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25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86" y="173076"/>
            <a:ext cx="10515600" cy="887484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0971" y="1060561"/>
            <a:ext cx="10112830" cy="52928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 Statement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Objective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Literature Review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Proposed Design Methodology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4764A-01C8-48FE-8403-2CC482AAE95B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741" y="126857"/>
            <a:ext cx="1401691" cy="140169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/>
        </p:nvSpPr>
        <p:spPr>
          <a:xfrm>
            <a:off x="4234543" y="63534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Computer Engineering, HITEC University, Taxila</a:t>
            </a:r>
          </a:p>
        </p:txBody>
      </p:sp>
    </p:spTree>
    <p:extLst>
      <p:ext uri="{BB962C8B-B14F-4D97-AF65-F5344CB8AC3E}">
        <p14:creationId xmlns:p14="http://schemas.microsoft.com/office/powerpoint/2010/main" val="24324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5" r="-875"/>
          <a:stretch/>
        </p:blipFill>
        <p:spPr>
          <a:xfrm>
            <a:off x="711984" y="1084218"/>
            <a:ext cx="10744826" cy="44936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87C21-F217-4678-BFB3-8171FBC1FA1D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 descr="fa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725" y="154153"/>
            <a:ext cx="1401691" cy="140169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Department of Computer Engineering, HITEC University, Taxila</a:t>
            </a:r>
          </a:p>
        </p:txBody>
      </p:sp>
    </p:spTree>
    <p:extLst>
      <p:ext uri="{BB962C8B-B14F-4D97-AF65-F5344CB8AC3E}">
        <p14:creationId xmlns:p14="http://schemas.microsoft.com/office/powerpoint/2010/main" val="554307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697" y="625143"/>
            <a:ext cx="10515600" cy="84972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325" y="1973150"/>
            <a:ext cx="10515600" cy="4396847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Facial Recognition Attendance System with Door Lock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project that utilizes facial recognition technology.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technology offers automated and accurate identification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offers a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enhance security in various settings.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6325" y="6356350"/>
            <a:ext cx="2743200" cy="365125"/>
          </a:xfrm>
        </p:spPr>
        <p:txBody>
          <a:bodyPr/>
          <a:lstStyle/>
          <a:p>
            <a:fld id="{64286098-332E-4CB7-8FD9-646CF6C3FBE7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37" y="126857"/>
            <a:ext cx="1401691" cy="140169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8496" y="6356350"/>
            <a:ext cx="4114800" cy="365125"/>
          </a:xfrm>
        </p:spPr>
        <p:txBody>
          <a:bodyPr/>
          <a:lstStyle/>
          <a:p>
            <a:r>
              <a:rPr lang="en-US" dirty="0"/>
              <a:t>Department of Computer Engineering, HITEC University, Taxila</a:t>
            </a:r>
          </a:p>
        </p:txBody>
      </p:sp>
    </p:spTree>
    <p:extLst>
      <p:ext uri="{BB962C8B-B14F-4D97-AF65-F5344CB8AC3E}">
        <p14:creationId xmlns:p14="http://schemas.microsoft.com/office/powerpoint/2010/main" val="9939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attendance systems require manual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is time-consuming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error-prone. Traditional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 systems may rely on physical keys or keycards, which can be lost or stolen.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Attendance System with Door Lock overcomes these challenges by using facial recognition technology to automate attendance and provide access control.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69A37-8E5E-4A74-92E1-B9DDB5F6A0EA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741" y="113209"/>
            <a:ext cx="1401691" cy="140169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</p:spTree>
    <p:extLst>
      <p:ext uri="{BB962C8B-B14F-4D97-AF65-F5344CB8AC3E}">
        <p14:creationId xmlns:p14="http://schemas.microsoft.com/office/powerpoint/2010/main" val="74799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986" y="2005012"/>
            <a:ext cx="10515600" cy="435133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this project is to provide a secure, efficient, and automated attendance system and access control to a restricted area.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aims to eliminate manual recording and verification of attendance and to provide access only to authorized individuals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800B-DD78-4894-B0B4-DA6D86594B3E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741" y="99561"/>
            <a:ext cx="1401691" cy="14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863"/>
            <a:ext cx="10515600" cy="731521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36795"/>
              </p:ext>
            </p:extLst>
          </p:nvPr>
        </p:nvGraphicFramePr>
        <p:xfrm>
          <a:off x="535577" y="857868"/>
          <a:ext cx="10818223" cy="5271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4720">
                  <a:extLst>
                    <a:ext uri="{9D8B030D-6E8A-4147-A177-3AD203B41FA5}">
                      <a16:colId xmlns:a16="http://schemas.microsoft.com/office/drawing/2014/main" val="3798259935"/>
                    </a:ext>
                  </a:extLst>
                </a:gridCol>
                <a:gridCol w="1358537">
                  <a:extLst>
                    <a:ext uri="{9D8B030D-6E8A-4147-A177-3AD203B41FA5}">
                      <a16:colId xmlns:a16="http://schemas.microsoft.com/office/drawing/2014/main" val="837970413"/>
                    </a:ext>
                  </a:extLst>
                </a:gridCol>
                <a:gridCol w="5984966">
                  <a:extLst>
                    <a:ext uri="{9D8B030D-6E8A-4147-A177-3AD203B41FA5}">
                      <a16:colId xmlns:a16="http://schemas.microsoft.com/office/drawing/2014/main" val="2119017730"/>
                    </a:ext>
                  </a:extLst>
                </a:gridCol>
              </a:tblGrid>
              <a:tr h="76192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644885"/>
                  </a:ext>
                </a:extLst>
              </a:tr>
              <a:tr h="66918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Real-Time Face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 paper real time face recognition implemented with open source computer vision library.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47958"/>
                  </a:ext>
                </a:extLst>
              </a:tr>
              <a:tr h="9902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Comparative analysis of facial recognition models using video for real time attendance monitoring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main concept behind the automatic attendance system is to apply facial recognition effortlessly compared to other biometric systems.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64296"/>
                  </a:ext>
                </a:extLst>
              </a:tr>
              <a:tr h="104502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Attendance Monitoring System based on Artificial Intelligence Facial Recognition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paper therefore presents an attendance monitoring system based on Artificial Intelligence (AI) facial recognition technology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a deep learning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framework to build a face recognition model that can detect images in real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433042"/>
                  </a:ext>
                </a:extLst>
              </a:tr>
              <a:tr h="99025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Attendance Management System Using Facial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primary goals of this endeavor are to accurately record attendance and speed up the procedure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by f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inding all faces, Posing and working faces, Encoding faces, finding the person’s name from the encoding.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141896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9D40-5FE9-47FF-A6C8-9679155D28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12080" y="6084409"/>
            <a:ext cx="116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5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643"/>
            <a:ext cx="10515600" cy="1006475"/>
          </a:xfrm>
        </p:spPr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Proposed Design Methodology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8795-C8A5-4295-AE4C-E33187D0A316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741" y="113209"/>
            <a:ext cx="1401691" cy="14016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68389" y="5515642"/>
            <a:ext cx="242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1: Block diagram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9720852-47D8-695C-813A-F1860DB7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39" t="37" b="25785"/>
          <a:stretch/>
        </p:blipFill>
        <p:spPr>
          <a:xfrm>
            <a:off x="1453561" y="1332925"/>
            <a:ext cx="9284879" cy="403591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6EBC05-0E4F-4FE3-C05B-1305D3D1E940}"/>
                  </a:ext>
                </a:extLst>
              </p14:cNvPr>
              <p14:cNvContentPartPr/>
              <p14:nvPr/>
            </p14:nvContentPartPr>
            <p14:xfrm>
              <a:off x="3585712" y="-8624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6EBC05-0E4F-4FE3-C05B-1305D3D1E9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2072" y="-1938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5D32C24-29D9-BC28-01CA-E4024B255D84}"/>
                  </a:ext>
                </a:extLst>
              </p14:cNvPr>
              <p14:cNvContentPartPr/>
              <p14:nvPr/>
            </p14:nvContentPartPr>
            <p14:xfrm>
              <a:off x="1857352" y="150025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5D32C24-29D9-BC28-01CA-E4024B255D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352" y="139225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5EA8F5-6B21-6386-BE28-509207B082B3}"/>
                  </a:ext>
                </a:extLst>
              </p14:cNvPr>
              <p14:cNvContentPartPr/>
              <p14:nvPr/>
            </p14:nvContentPartPr>
            <p14:xfrm>
              <a:off x="1573312" y="1500255"/>
              <a:ext cx="284400" cy="30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5EA8F5-6B21-6386-BE28-509207B082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9672" y="1392255"/>
                <a:ext cx="39204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400FB49-6D99-45FC-0D79-7E60B2B8A2E7}"/>
                  </a:ext>
                </a:extLst>
              </p14:cNvPr>
              <p14:cNvContentPartPr/>
              <p14:nvPr/>
            </p14:nvContentPartPr>
            <p14:xfrm>
              <a:off x="1532632" y="1542735"/>
              <a:ext cx="196560" cy="175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00FB49-6D99-45FC-0D79-7E60B2B8A2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78632" y="1435095"/>
                <a:ext cx="3042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1FF39F5-D1AE-FF5F-2661-994B6CCCC57B}"/>
                  </a:ext>
                </a:extLst>
              </p14:cNvPr>
              <p14:cNvContentPartPr/>
              <p14:nvPr/>
            </p14:nvContentPartPr>
            <p14:xfrm>
              <a:off x="1543072" y="1470735"/>
              <a:ext cx="365400" cy="283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1FF39F5-D1AE-FF5F-2661-994B6CCCC5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5432" y="1452735"/>
                <a:ext cx="4010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8C408F-1B1C-FE3E-81DB-68C002C5CA6B}"/>
                  </a:ext>
                </a:extLst>
              </p14:cNvPr>
              <p14:cNvContentPartPr/>
              <p14:nvPr/>
            </p14:nvContentPartPr>
            <p14:xfrm>
              <a:off x="1137712" y="1327455"/>
              <a:ext cx="912960" cy="1158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8C408F-1B1C-FE3E-81DB-68C002C5CA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9712" y="1309815"/>
                <a:ext cx="948600" cy="11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A146B05-B3A4-F553-BEBD-5A603FA7071C}"/>
                  </a:ext>
                </a:extLst>
              </p14:cNvPr>
              <p14:cNvContentPartPr/>
              <p14:nvPr/>
            </p14:nvContentPartPr>
            <p14:xfrm>
              <a:off x="1461352" y="5027175"/>
              <a:ext cx="347400" cy="228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A146B05-B3A4-F553-BEBD-5A603FA707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43352" y="5009535"/>
                <a:ext cx="383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78AA7FD-E6DC-3173-1F7A-F55CE54317FE}"/>
                  </a:ext>
                </a:extLst>
              </p14:cNvPr>
              <p14:cNvContentPartPr/>
              <p14:nvPr/>
            </p14:nvContentPartPr>
            <p14:xfrm>
              <a:off x="3214192" y="4157415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78AA7FD-E6DC-3173-1F7A-F55CE54317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96552" y="4139775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4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F2AF-22A7-4433-9807-9DCD179086B4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Engineering, HITEC University, Taxila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4D9CA-177E-AF41-A87D-6A332E9A24C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30084" y="6000081"/>
            <a:ext cx="2759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System Diagram</a:t>
            </a:r>
          </a:p>
        </p:txBody>
      </p:sp>
      <p:pic>
        <p:nvPicPr>
          <p:cNvPr id="9" name="Picture 8" descr="fa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445" y="113209"/>
            <a:ext cx="1401691" cy="140169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004AD45-6ECF-67E0-2CCC-CEF7C0FFB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8837" y="421164"/>
            <a:ext cx="8882260" cy="5578917"/>
          </a:xfrm>
        </p:spPr>
      </p:pic>
    </p:spTree>
    <p:extLst>
      <p:ext uri="{BB962C8B-B14F-4D97-AF65-F5344CB8AC3E}">
        <p14:creationId xmlns:p14="http://schemas.microsoft.com/office/powerpoint/2010/main" val="1065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3630</TotalTime>
  <Words>1272</Words>
  <Application>Microsoft Office PowerPoint</Application>
  <PresentationFormat>Widescreen</PresentationFormat>
  <Paragraphs>204</Paragraphs>
  <Slides>30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Mangal</vt:lpstr>
      <vt:lpstr>Times New Roman</vt:lpstr>
      <vt:lpstr>Office Theme</vt:lpstr>
      <vt:lpstr>Final Year Project Presentation </vt:lpstr>
      <vt:lpstr>Automated Attendance Management System</vt:lpstr>
      <vt:lpstr>Outline</vt:lpstr>
      <vt:lpstr>Introduction</vt:lpstr>
      <vt:lpstr>Problem Statement</vt:lpstr>
      <vt:lpstr>Objective</vt:lpstr>
      <vt:lpstr>Literature Review</vt:lpstr>
      <vt:lpstr>Proposed Design Methodology</vt:lpstr>
      <vt:lpstr>PowerPoint Presentation</vt:lpstr>
      <vt:lpstr>PowerPoint Presentation</vt:lpstr>
      <vt:lpstr>PowerPoint Presentation</vt:lpstr>
      <vt:lpstr>Use Case Diagram</vt:lpstr>
      <vt:lpstr>Flow Chart</vt:lpstr>
      <vt:lpstr>Hardware &amp; Software Tools</vt:lpstr>
      <vt:lpstr>Implementation</vt:lpstr>
      <vt:lpstr>Implementation Steps:</vt:lpstr>
      <vt:lpstr>Contd:</vt:lpstr>
      <vt:lpstr>Contd:</vt:lpstr>
      <vt:lpstr>Results</vt:lpstr>
      <vt:lpstr>System Video</vt:lpstr>
      <vt:lpstr>Project Demo</vt:lpstr>
      <vt:lpstr>Accuracy loss Graph</vt:lpstr>
      <vt:lpstr>Software Results</vt:lpstr>
      <vt:lpstr>Hardware Results</vt:lpstr>
      <vt:lpstr>Hardware Results</vt:lpstr>
      <vt:lpstr>PowerPoint Presentation</vt:lpstr>
      <vt:lpstr>Conclusion</vt:lpstr>
      <vt:lpstr>References</vt:lpstr>
      <vt:lpstr>Project Linked with COGNITOJS Pvt.Ltd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[Project Title]</dc:title>
  <dc:creator>Dr. Hashim Ali</dc:creator>
  <cp:lastModifiedBy>WIZ TECH</cp:lastModifiedBy>
  <cp:revision>176</cp:revision>
  <dcterms:created xsi:type="dcterms:W3CDTF">2016-07-14T13:09:07Z</dcterms:created>
  <dcterms:modified xsi:type="dcterms:W3CDTF">2023-07-10T05:40:04Z</dcterms:modified>
</cp:coreProperties>
</file>